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6858000" cx="12192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Quattrocento Sans"/>
      <p:regular r:id="rId16"/>
      <p:bold r:id="rId17"/>
      <p:italic r:id="rId18"/>
      <p:boldItalic r:id="rId19"/>
    </p:embeddedFon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2051A9-FA98-4056-9E36-6BAB977623BB}">
  <a:tblStyle styleId="{D02051A9-FA98-4056-9E36-6BAB977623B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QuattrocentoSans-bold.fntdata"/><Relationship Id="rId16" Type="http://schemas.openxmlformats.org/officeDocument/2006/relationships/font" Target="fonts/QuattrocentoSans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QuattrocentoSans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Quattrocento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6.jp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17.png"/><Relationship Id="rId12" Type="http://schemas.openxmlformats.org/officeDocument/2006/relationships/image" Target="../media/image19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18.jpg"/><Relationship Id="rId9" Type="http://schemas.openxmlformats.org/officeDocument/2006/relationships/hyperlink" Target="https://t.me/+4x9DgnTaYSU1NTZi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6.png"/><Relationship Id="rId7" Type="http://schemas.openxmlformats.org/officeDocument/2006/relationships/hyperlink" Target="https://github.com/r-isachenko/2022-DGM-Ozon-course" TargetMode="External"/><Relationship Id="rId8" Type="http://schemas.openxmlformats.org/officeDocument/2006/relationships/hyperlink" Target="https://forms.gle/NuWQsSNMepEurPrB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711842" y="0"/>
            <a:ext cx="10480158" cy="6858000"/>
            <a:chOff x="0" y="0"/>
            <a:chExt cx="10480158" cy="6858000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b="11883" l="22249" r="12347" t="12028"/>
            <a:stretch/>
          </p:blipFill>
          <p:spPr>
            <a:xfrm>
              <a:off x="0" y="0"/>
              <a:ext cx="1048015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"/>
            <p:cNvSpPr/>
            <p:nvPr/>
          </p:nvSpPr>
          <p:spPr>
            <a:xfrm>
              <a:off x="0" y="254000"/>
              <a:ext cx="2895600" cy="151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1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ЛЕКТОР: РОМАН ИСАЧЕНКО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СЕМИНАРИСТ: АЛЕКСАНДР КОЛЕСОВ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49194" l="8404" r="0" t="31874"/>
          <a:stretch/>
        </p:blipFill>
        <p:spPr>
          <a:xfrm>
            <a:off x="0" y="-1978"/>
            <a:ext cx="4393608" cy="6487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70865" y="6234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08.02.2022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20648" l="56770" r="13721" t="31718"/>
          <a:stretch/>
        </p:blipFill>
        <p:spPr>
          <a:xfrm>
            <a:off x="243500" y="3725375"/>
            <a:ext cx="1492152" cy="150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/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1" y="2826599"/>
            <a:ext cx="208549" cy="2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b="43049" l="18410" r="10672" t="10967"/>
          <a:stretch/>
        </p:blipFill>
        <p:spPr>
          <a:xfrm>
            <a:off x="336750" y="1089550"/>
            <a:ext cx="1398900" cy="1360200"/>
          </a:xfrm>
          <a:prstGeom prst="teardrop">
            <a:avLst>
              <a:gd fmla="val 69676" name="adj"/>
            </a:avLst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198" y="243488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2056" y="14547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459940"/>
            <a:ext cx="3496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</a:t>
            </a: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преподаватель МФТИ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 в Yandex,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Служба компьютерного зрения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09" name="Google Shape;10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7003" y="20024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013341"/>
            <a:ext cx="38007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5943" y="24586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@roman_isachenko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e-mail: roman.isachenko@phystech.edu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440700"/>
            <a:ext cx="5526600" cy="4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 модели,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нормализационных потоков,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13" name="Google Shape;1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1" y="5559999"/>
            <a:ext cx="208549" cy="2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198" y="516828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2056" y="42642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69500" y="43260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 в Skoltech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17" name="Google Shape;1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7003" y="47687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807925" y="3746751"/>
            <a:ext cx="3800700" cy="517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АЛЕКСАНДР КОЛЕСОВ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семинарист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45943" y="51920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@kolesov68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kolesov.as@phystech.edu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010817"/>
            <a:ext cx="3347286" cy="437001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79232" t="14569"/>
          <a:stretch/>
        </p:blipFill>
        <p:spPr>
          <a:xfrm>
            <a:off x="95194" y="4058293"/>
            <a:ext cx="2668911" cy="254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 b="13133" l="3001" r="64764" t="14597"/>
          <a:stretch/>
        </p:blipFill>
        <p:spPr>
          <a:xfrm>
            <a:off x="400692" y="964458"/>
            <a:ext cx="2931611" cy="250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6">
            <a:alphaModFix/>
          </a:blip>
          <a:srcRect b="50802" l="-490" r="46628" t="0"/>
          <a:stretch/>
        </p:blipFill>
        <p:spPr>
          <a:xfrm>
            <a:off x="8097039" y="738237"/>
            <a:ext cx="4111051" cy="193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7">
            <a:alphaModFix/>
          </a:blip>
          <a:srcRect b="3282" l="43405" r="1639" t="0"/>
          <a:stretch/>
        </p:blipFill>
        <p:spPr>
          <a:xfrm>
            <a:off x="3801597" y="874689"/>
            <a:ext cx="4002186" cy="268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>
            <a:off x="261343" y="893982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Discriminant model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407395" y="898705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 model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8">
            <a:alphaModFix/>
          </a:blip>
          <a:srcRect b="0" l="79335" r="0" t="14995"/>
          <a:stretch/>
        </p:blipFill>
        <p:spPr>
          <a:xfrm>
            <a:off x="5428129" y="4065789"/>
            <a:ext cx="2668910" cy="25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8">
            <a:alphaModFix/>
          </a:blip>
          <a:srcRect b="27206" l="41406" r="40653" t="15338"/>
          <a:stretch/>
        </p:blipFill>
        <p:spPr>
          <a:xfrm>
            <a:off x="2916158" y="4064794"/>
            <a:ext cx="2442427" cy="181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/>
        </p:nvSpPr>
        <p:spPr>
          <a:xfrm>
            <a:off x="2464644" y="4308452"/>
            <a:ext cx="1212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5122262" y="4308452"/>
            <a:ext cx="1212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/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9">
            <a:alphaModFix/>
          </a:blip>
          <a:srcRect b="0" l="877" r="31817" t="52307"/>
          <a:stretch/>
        </p:blipFill>
        <p:spPr>
          <a:xfrm>
            <a:off x="8060781" y="2696055"/>
            <a:ext cx="4111051" cy="149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261343" y="3937529"/>
            <a:ext cx="7742226" cy="2856653"/>
          </a:xfrm>
          <a:prstGeom prst="roundRect">
            <a:avLst>
              <a:gd fmla="val 1048" name="adj"/>
            </a:avLst>
          </a:prstGeom>
          <a:noFill/>
          <a:ln cap="flat" cmpd="sng" w="9525">
            <a:solidFill>
              <a:srgbClr val="041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836502"/>
            <a:ext cx="7742226" cy="2856653"/>
          </a:xfrm>
          <a:prstGeom prst="roundRect">
            <a:avLst>
              <a:gd fmla="val 1048" name="adj"/>
            </a:avLst>
          </a:prstGeom>
          <a:noFill/>
          <a:ln cap="flat" cmpd="sng" w="9525">
            <a:solidFill>
              <a:srgbClr val="041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10">
            <a:alphaModFix/>
          </a:blip>
          <a:srcRect b="18919" l="74165" r="5999" t="38570"/>
          <a:stretch/>
        </p:blipFill>
        <p:spPr>
          <a:xfrm>
            <a:off x="9293002" y="4303492"/>
            <a:ext cx="1368692" cy="151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11">
            <a:alphaModFix/>
          </a:blip>
          <a:srcRect b="55258" l="53625" r="30624" t="8048"/>
          <a:stretch/>
        </p:blipFill>
        <p:spPr>
          <a:xfrm>
            <a:off x="8122100" y="4512039"/>
            <a:ext cx="1138912" cy="136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2">
            <a:alphaModFix/>
          </a:blip>
          <a:srcRect b="68343" l="71356" r="0" t="7210"/>
          <a:stretch/>
        </p:blipFill>
        <p:spPr>
          <a:xfrm>
            <a:off x="8314413" y="5889950"/>
            <a:ext cx="2203302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>
            <a:off x="10310358" y="4718603"/>
            <a:ext cx="2203301" cy="1365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MORE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…</a:t>
            </a:r>
            <a:endParaRPr sz="24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/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/>
          <p:nvPr/>
        </p:nvSpPr>
        <p:spPr>
          <a:xfrm>
            <a:off x="898950" y="14393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rect b="b" l="l" r="r" t="t"/>
              <a:pathLst>
                <a:path extrusionOk="0" h="240" w="228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rect b="b" l="l" r="r" t="t"/>
              <a:pathLst>
                <a:path extrusionOk="0" h="240" w="276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743" y="3068"/>
              <a:ext cx="18" cy="293"/>
            </a:xfrm>
            <a:custGeom>
              <a:rect b="b" l="l" r="r" t="t"/>
              <a:pathLst>
                <a:path extrusionOk="0" h="198" w="12">
                  <a:moveTo>
                    <a:pt x="6" y="198"/>
                  </a:moveTo>
                  <a:cubicBezTo>
                    <a:pt x="3" y="198"/>
                    <a:pt x="0" y="195"/>
                    <a:pt x="0" y="1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2" y="195"/>
                    <a:pt x="10" y="198"/>
                    <a:pt x="6" y="198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rect b="b" l="l" r="r" t="t"/>
              <a:pathLst>
                <a:path extrusionOk="0" h="264" w="239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rect b="b" l="l" r="r" t="t"/>
              <a:pathLst>
                <a:path extrusionOk="0" h="68" w="5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rect b="b" l="l" r="r" t="t"/>
              <a:pathLst>
                <a:path extrusionOk="0" h="228" w="288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rect b="b" l="l" r="r" t="t"/>
              <a:pathLst>
                <a:path extrusionOk="0" h="12" w="18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rect b="b" l="l" r="r" t="t"/>
              <a:pathLst>
                <a:path extrusionOk="0" h="36" w="12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600" y="3689750"/>
            <a:ext cx="3105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дз по 13 баллов:   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26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       </a:t>
            </a:r>
            <a:r>
              <a:rPr lang="ru-RU" sz="18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104 БАЛЛА</a:t>
            </a:r>
            <a:endParaRPr sz="13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floor(relu(#баллов/8 - 2))</a:t>
            </a:r>
            <a:endParaRPr sz="17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rect b="b" l="l" r="r" t="t"/>
              <a:pathLst>
                <a:path extrusionOk="0" h="267" w="288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rect b="b" l="l" r="r" t="t"/>
              <a:pathLst>
                <a:path extrusionOk="0" h="12" w="9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786623"/>
            <a:ext cx="287375" cy="265175"/>
            <a:chOff x="2400" y="1718"/>
            <a:chExt cx="427" cy="428"/>
          </a:xfrm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rect b="b" l="l" r="r" t="t"/>
              <a:pathLst>
                <a:path extrusionOk="0" h="288" w="288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rect b="b" l="l" r="r" t="t"/>
              <a:pathLst>
                <a:path extrusionOk="0" h="289" w="12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rect b="b" l="l" r="r" t="t"/>
              <a:pathLst>
                <a:path extrusionOk="0" h="97" w="38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rect b="b" l="l" r="r" t="t"/>
              <a:pathLst>
                <a:path extrusionOk="0" h="97" w="38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/>
        </p:nvGraphicFramePr>
        <p:xfrm>
          <a:off x="4312224" y="933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{D02051A9-FA98-4056-9E36-6BAB977623BB}</a:tableStyleId>
              </a:tblPr>
              <a:tblGrid>
                <a:gridCol w="394050"/>
                <a:gridCol w="7220825"/>
              </a:tblGrid>
              <a:tr h="429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300" u="none" cap="none" strike="noStrike">
                          <a:solidFill>
                            <a:srgbClr val="041A35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500">
                        <a:solidFill>
                          <a:srgbClr val="041A35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>
                          <a:solidFill>
                            <a:srgbClr val="041A35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800">
                        <a:solidFill>
                          <a:srgbClr val="041A35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57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Логистика. Мотивация. Задача минимизации дивергенций. Авторегрессионное моделирование.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Авторегрессионные модели (WaveNet, PixelCNN, PixelSnail). Основы байесовского вывода. Модели скрытых переменных.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Вариационная нижняя оценка (ELBO). EM-алгоритм, амортизированный вывод. Градиент ELBO, репараметризация.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Вариационный автокодировщик (VAE). Коллапс апостериорного распределения VAE. Техники ослабления декодера. Importance Sampling VAE.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Модели нормализующих потоков. Прямая и обратная KL дивергенции. Остаточные потоки (Planar/Sylvester flows). Линейные потоки (Glow).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Авторегрессионные потоки (MAF/IAF/RealNVP). Теорема об операции над ELBO.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Оптимальное априорного распределение в VAE (VampPrior, flow-based prior). Потоки в апостериорном и априорном распределении VAE. Равномерная и вариационная деквантизации.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Задача распутывания представлений (beta-VAE, DIP-VAE). Неявные генеративные модели без оценки правдоподобия.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Модель генеративных состязательных сетей (GAN). Проблемы GAN (vanishing gradients, mode collapse). KL дивергенция vs JS дивергенция. Adversarial Variational Bayes.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Топологические особенности обучения GAN моделей. Расстояние Вассерштейна. Wasserstein GAN. Липшицевость и дуальность Кантторовича-Рубинштейна. Gradient penalty. Spectral Normalization.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Вариационная минимизация f-дивергенций. Оценивания качества likelihood-free моделей (Inception score, FID, Precision-Recall).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Разбор конкретных GAN моделей (Self-attention GAN, BigGAN, Progressive Growing GAN, StyleGAN, truncation trick). Neural ODE. Непрерывные во времени нормализационные потоки.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VAE с дискретным скрытым пространством (Gumbel-Softmax трюк, VQ-VAE, VQ-VAE-2, DALL-E).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Диффузионные модели.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287981"/>
            <a:ext cx="287358" cy="265059"/>
            <a:chOff x="2403" y="1737"/>
            <a:chExt cx="427" cy="394"/>
          </a:xfrm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rect b="b" l="l" r="r" t="t"/>
              <a:pathLst>
                <a:path extrusionOk="0" h="267" w="288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rect b="b" l="l" r="r" t="t"/>
              <a:pathLst>
                <a:path extrusionOk="0" h="12" w="9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689749"/>
            <a:ext cx="315166" cy="275067"/>
            <a:chOff x="3437" y="3023"/>
            <a:chExt cx="426" cy="372"/>
          </a:xfrm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rect b="b" l="l" r="r" t="t"/>
              <a:pathLst>
                <a:path extrusionOk="0" h="228" w="288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rect b="b" l="l" r="r" t="t"/>
              <a:pathLst>
                <a:path extrusionOk="0" h="12" w="18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rect b="b" l="l" r="r" t="t"/>
              <a:pathLst>
                <a:path extrusionOk="0" h="36" w="12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/>
          </a:p>
        </p:txBody>
      </p:sp>
      <p:pic>
        <p:nvPicPr>
          <p:cNvPr id="222" name="Google Shape;222;p5"/>
          <p:cNvPicPr preferRelativeResize="0"/>
          <p:nvPr/>
        </p:nvPicPr>
        <p:blipFill rotWithShape="1">
          <a:blip r:embed="rId3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"/>
          <p:cNvSpPr/>
          <p:nvPr/>
        </p:nvSpPr>
        <p:spPr>
          <a:xfrm>
            <a:off x="374705" y="1483910"/>
            <a:ext cx="3484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вероятностей,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Статистика,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обучение,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глубокого обучения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25" y="3323225"/>
            <a:ext cx="52740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новый – любой фидбек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особенно негативный,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приветствуется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1A35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Если у тебя возникли вопросы, связанные с курсом, обязательно задай их!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 ДЛЯ СТАРТА КУРСА?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25" y="2886125"/>
            <a:ext cx="52740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ОБЯЗАТЕЛЬНО </a:t>
            </a: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ПОМНИМ, ЧТО..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close up of a logo&#10;&#10;Description automatically generated" id="227" name="Google Shape;2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4326" y="4219324"/>
            <a:ext cx="208549" cy="2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/>
          <p:cNvPicPr preferRelativeResize="0"/>
          <p:nvPr/>
        </p:nvPicPr>
        <p:blipFill rotWithShape="1">
          <a:blip r:embed="rId5">
            <a:alphaModFix/>
          </a:blip>
          <a:srcRect b="43049" l="18410" r="10672" t="10967"/>
          <a:stretch/>
        </p:blipFill>
        <p:spPr>
          <a:xfrm>
            <a:off x="6200225" y="3297000"/>
            <a:ext cx="1398900" cy="1360200"/>
          </a:xfrm>
          <a:prstGeom prst="teardrop">
            <a:avLst>
              <a:gd fmla="val 69676" name="adj"/>
            </a:avLst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9123" y="3827609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99122" y="3297766"/>
            <a:ext cx="38007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65893" y="3827597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@roman_isachenko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e-mail: roman.isachenko@phystech.edu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3858900" y="5190400"/>
            <a:ext cx="404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21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https://github.com/r-isachenko/2022-DGM-Ozon-course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 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eedback:</a:t>
            </a:r>
            <a:r>
              <a:rPr lang="ru-RU" sz="1300">
                <a:solidFill>
                  <a:srgbClr val="041A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https://forms.gle/NuWQsSNMepEurPrB7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Ч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ат курса: </a:t>
            </a:r>
            <a:r>
              <a:rPr lang="ru-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https://t.me/+4x9DgnTaYSU1NTZi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7000" y="1454000"/>
            <a:ext cx="1656200" cy="16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ССЫЛКИ: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2021-01-27T12:15:32Z</dcterms:created>
  <dc:creator>Рудавина Варвара</dc:creator>
</cp:coreProperties>
</file>